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Aleo Bold" panose="020B0604020202020204" charset="0"/>
      <p:regular r:id="rId9"/>
    </p:embeddedFont>
    <p:embeddedFont>
      <p:font typeface="Anton" pitchFamily="2" charset="0"/>
      <p:regular r:id="rId10"/>
    </p:embeddedFont>
    <p:embeddedFont>
      <p:font typeface="Canva Sans Bold" panose="020B0604020202020204" charset="0"/>
      <p:regular r:id="rId11"/>
    </p:embeddedFont>
    <p:embeddedFont>
      <p:font typeface="Montserrat Light" panose="00000400000000000000" pitchFamily="2" charset="0"/>
      <p:regular r:id="rId12"/>
    </p:embeddedFont>
    <p:embeddedFont>
      <p:font typeface="Open Sans" panose="020B0606030504020204" pitchFamily="34" charset="0"/>
      <p:regular r:id="rId13"/>
    </p:embeddedFont>
    <p:embeddedFont>
      <p:font typeface="Open Sans Bold" panose="020B0806030504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94622" autoAdjust="0"/>
  </p:normalViewPr>
  <p:slideViewPr>
    <p:cSldViewPr>
      <p:cViewPr varScale="1">
        <p:scale>
          <a:sx n="39" d="100"/>
          <a:sy n="39" d="100"/>
        </p:scale>
        <p:origin x="90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jpeg>
</file>

<file path=ppt/media/image11.jpeg>
</file>

<file path=ppt/media/image12.jpeg>
</file>

<file path=ppt/media/image2.jpeg>
</file>

<file path=ppt/media/image3.png>
</file>

<file path=ppt/media/image4.sv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307881-8519-4370-9D5D-9081FA79346A}" type="datetimeFigureOut">
              <a:rPr lang="en-IN" smtClean="0"/>
              <a:t>11-11-2024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094A96-5DD5-4DCB-AC72-AFCB8072AC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9545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94A96-5DD5-4DCB-AC72-AFCB8072AC50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3011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3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761644"/>
            <a:ext cx="4596470" cy="8525356"/>
            <a:chOff x="0" y="0"/>
            <a:chExt cx="657722" cy="121991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57722" cy="1219918"/>
            </a:xfrm>
            <a:custGeom>
              <a:avLst/>
              <a:gdLst/>
              <a:ahLst/>
              <a:cxnLst/>
              <a:rect l="l" t="t" r="r" b="b"/>
              <a:pathLst>
                <a:path w="657722" h="1219918">
                  <a:moveTo>
                    <a:pt x="0" y="0"/>
                  </a:moveTo>
                  <a:lnTo>
                    <a:pt x="657722" y="0"/>
                  </a:lnTo>
                  <a:lnTo>
                    <a:pt x="657722" y="1219918"/>
                  </a:lnTo>
                  <a:lnTo>
                    <a:pt x="0" y="1219918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57722" cy="12580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849193" y="5006585"/>
            <a:ext cx="5024765" cy="522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810"/>
              </a:lnSpc>
            </a:pPr>
            <a:r>
              <a:rPr lang="en-US" sz="486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 DATA SCRAPING AND ANALYSIS OF THE TOP 250 E-GAMES </a:t>
            </a:r>
          </a:p>
          <a:p>
            <a:pPr algn="r">
              <a:lnSpc>
                <a:spcPts val="10730"/>
              </a:lnSpc>
            </a:pPr>
            <a:r>
              <a:rPr lang="en-US" sz="7664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USING R</a:t>
            </a:r>
          </a:p>
          <a:p>
            <a:pPr algn="r">
              <a:lnSpc>
                <a:spcPts val="10730"/>
              </a:lnSpc>
              <a:spcBef>
                <a:spcPct val="0"/>
              </a:spcBef>
            </a:pPr>
            <a:endParaRPr lang="en-US" sz="7664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606747" y="118307"/>
            <a:ext cx="6191890" cy="1309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756"/>
              </a:lnSpc>
              <a:spcBef>
                <a:spcPct val="0"/>
              </a:spcBef>
            </a:pPr>
            <a:r>
              <a:rPr lang="en-US" sz="7683" dirty="0">
                <a:solidFill>
                  <a:srgbClr val="0AD5ED"/>
                </a:solidFill>
                <a:latin typeface="Anton"/>
                <a:ea typeface="Anton"/>
                <a:cs typeface="Anton"/>
                <a:sym typeface="Anton"/>
              </a:rPr>
              <a:t>GAMESCAPE :-</a:t>
            </a:r>
          </a:p>
        </p:txBody>
      </p:sp>
      <p:sp>
        <p:nvSpPr>
          <p:cNvPr id="7" name="Freeform 7"/>
          <p:cNvSpPr/>
          <p:nvPr/>
        </p:nvSpPr>
        <p:spPr>
          <a:xfrm flipH="1">
            <a:off x="676389" y="1761644"/>
            <a:ext cx="9826388" cy="8467449"/>
          </a:xfrm>
          <a:custGeom>
            <a:avLst/>
            <a:gdLst/>
            <a:ahLst/>
            <a:cxnLst/>
            <a:rect l="l" t="t" r="r" b="b"/>
            <a:pathLst>
              <a:path w="9826388" h="8467449">
                <a:moveTo>
                  <a:pt x="9826388" y="0"/>
                </a:moveTo>
                <a:lnTo>
                  <a:pt x="0" y="0"/>
                </a:lnTo>
                <a:lnTo>
                  <a:pt x="0" y="8467449"/>
                </a:lnTo>
                <a:lnTo>
                  <a:pt x="9826388" y="8467449"/>
                </a:lnTo>
                <a:lnTo>
                  <a:pt x="9826388" y="0"/>
                </a:lnTo>
                <a:close/>
              </a:path>
            </a:pathLst>
          </a:custGeom>
          <a:blipFill>
            <a:blip r:embed="rId2"/>
            <a:stretch>
              <a:fillRect l="-8152" t="-13037" r="-8152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0" y="169788"/>
            <a:ext cx="10134600" cy="1206926"/>
            <a:chOff x="0" y="0"/>
            <a:chExt cx="3324071" cy="3895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324071" cy="389515"/>
            </a:xfrm>
            <a:custGeom>
              <a:avLst/>
              <a:gdLst/>
              <a:ahLst/>
              <a:cxnLst/>
              <a:rect l="l" t="t" r="r" b="b"/>
              <a:pathLst>
                <a:path w="3324071" h="389515">
                  <a:moveTo>
                    <a:pt x="0" y="0"/>
                  </a:moveTo>
                  <a:lnTo>
                    <a:pt x="3324071" y="0"/>
                  </a:lnTo>
                  <a:lnTo>
                    <a:pt x="3324071" y="389515"/>
                  </a:lnTo>
                  <a:lnTo>
                    <a:pt x="0" y="389515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3324071" cy="4276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220375" y="221269"/>
            <a:ext cx="2067626" cy="1206926"/>
            <a:chOff x="0" y="0"/>
            <a:chExt cx="1366737" cy="38951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66737" cy="389515"/>
            </a:xfrm>
            <a:custGeom>
              <a:avLst/>
              <a:gdLst/>
              <a:ahLst/>
              <a:cxnLst/>
              <a:rect l="l" t="t" r="r" b="b"/>
              <a:pathLst>
                <a:path w="1366737" h="389515">
                  <a:moveTo>
                    <a:pt x="0" y="0"/>
                  </a:moveTo>
                  <a:lnTo>
                    <a:pt x="1366737" y="0"/>
                  </a:lnTo>
                  <a:lnTo>
                    <a:pt x="1366737" y="389515"/>
                  </a:lnTo>
                  <a:lnTo>
                    <a:pt x="0" y="389515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366737" cy="4276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502777" y="2216020"/>
            <a:ext cx="6416526" cy="2303533"/>
            <a:chOff x="0" y="0"/>
            <a:chExt cx="918159" cy="32961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18159" cy="329619"/>
            </a:xfrm>
            <a:custGeom>
              <a:avLst/>
              <a:gdLst/>
              <a:ahLst/>
              <a:cxnLst/>
              <a:rect l="l" t="t" r="r" b="b"/>
              <a:pathLst>
                <a:path w="918159" h="329619">
                  <a:moveTo>
                    <a:pt x="0" y="0"/>
                  </a:moveTo>
                  <a:lnTo>
                    <a:pt x="918159" y="0"/>
                  </a:lnTo>
                  <a:lnTo>
                    <a:pt x="918159" y="329619"/>
                  </a:lnTo>
                  <a:lnTo>
                    <a:pt x="0" y="329619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918159" cy="3677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9527542" y="3039815"/>
            <a:ext cx="8366996" cy="1295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8"/>
              </a:lnSpc>
            </a:pPr>
            <a:r>
              <a:rPr lang="en-US" sz="2491" b="1" spc="764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 SCIENCE LAB 1-</a:t>
            </a:r>
          </a:p>
          <a:p>
            <a:pPr algn="ctr">
              <a:lnSpc>
                <a:spcPts val="3488"/>
              </a:lnSpc>
            </a:pPr>
            <a:r>
              <a:rPr lang="en-US" sz="2491" b="1" spc="764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INSTRUCTOR :-</a:t>
            </a:r>
          </a:p>
          <a:p>
            <a:pPr algn="ctr">
              <a:lnSpc>
                <a:spcPts val="3488"/>
              </a:lnSpc>
              <a:spcBef>
                <a:spcPct val="0"/>
              </a:spcBef>
            </a:pPr>
            <a:r>
              <a:rPr lang="en-US" sz="2491" b="1" spc="764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DR. DOOTIKA VATS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883440" y="1483159"/>
            <a:ext cx="6956271" cy="1473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54"/>
              </a:lnSpc>
            </a:pPr>
            <a:endParaRPr/>
          </a:p>
          <a:p>
            <a:pPr algn="ctr">
              <a:lnSpc>
                <a:spcPts val="5954"/>
              </a:lnSpc>
            </a:pPr>
            <a:r>
              <a:rPr lang="en-US" sz="4253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MTH-208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04099" y="333560"/>
            <a:ext cx="5185483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GROUP 007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3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69922" y="510098"/>
            <a:ext cx="12718078" cy="688156"/>
            <a:chOff x="0" y="0"/>
            <a:chExt cx="4104541" cy="22209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04541" cy="222091"/>
            </a:xfrm>
            <a:custGeom>
              <a:avLst/>
              <a:gdLst/>
              <a:ahLst/>
              <a:cxnLst/>
              <a:rect l="l" t="t" r="r" b="b"/>
              <a:pathLst>
                <a:path w="4104541" h="222091">
                  <a:moveTo>
                    <a:pt x="0" y="0"/>
                  </a:moveTo>
                  <a:lnTo>
                    <a:pt x="4104541" y="0"/>
                  </a:lnTo>
                  <a:lnTo>
                    <a:pt x="4104541" y="222091"/>
                  </a:lnTo>
                  <a:lnTo>
                    <a:pt x="0" y="222091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104541" cy="2601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923892" y="5330459"/>
            <a:ext cx="1364108" cy="804151"/>
            <a:chOff x="0" y="0"/>
            <a:chExt cx="440242" cy="25952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40242" cy="259526"/>
            </a:xfrm>
            <a:custGeom>
              <a:avLst/>
              <a:gdLst/>
              <a:ahLst/>
              <a:cxnLst/>
              <a:rect l="l" t="t" r="r" b="b"/>
              <a:pathLst>
                <a:path w="440242" h="259526">
                  <a:moveTo>
                    <a:pt x="0" y="0"/>
                  </a:moveTo>
                  <a:lnTo>
                    <a:pt x="440242" y="0"/>
                  </a:lnTo>
                  <a:lnTo>
                    <a:pt x="440242" y="259526"/>
                  </a:lnTo>
                  <a:lnTo>
                    <a:pt x="0" y="259526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40242" cy="2976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404780" y="1964575"/>
            <a:ext cx="7286073" cy="4170035"/>
            <a:chOff x="0" y="0"/>
            <a:chExt cx="9714763" cy="5560047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/>
            <a:srcRect t="7075" b="7075"/>
            <a:stretch>
              <a:fillRect/>
            </a:stretch>
          </p:blipFill>
          <p:spPr>
            <a:xfrm>
              <a:off x="0" y="0"/>
              <a:ext cx="9714763" cy="556004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6923892" y="1950222"/>
            <a:ext cx="1364108" cy="3193278"/>
            <a:chOff x="0" y="0"/>
            <a:chExt cx="195194" cy="45693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95194" cy="456935"/>
            </a:xfrm>
            <a:custGeom>
              <a:avLst/>
              <a:gdLst/>
              <a:ahLst/>
              <a:cxnLst/>
              <a:rect l="l" t="t" r="r" b="b"/>
              <a:pathLst>
                <a:path w="195194" h="456935">
                  <a:moveTo>
                    <a:pt x="0" y="0"/>
                  </a:moveTo>
                  <a:lnTo>
                    <a:pt x="195194" y="0"/>
                  </a:lnTo>
                  <a:lnTo>
                    <a:pt x="195194" y="456935"/>
                  </a:lnTo>
                  <a:lnTo>
                    <a:pt x="0" y="456935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95194" cy="4950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076581" y="428153"/>
            <a:ext cx="4454355" cy="938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22"/>
              </a:lnSpc>
            </a:pPr>
            <a:r>
              <a:rPr lang="en-US" sz="5742" dirty="0">
                <a:solidFill>
                  <a:srgbClr val="0AD5ED"/>
                </a:solidFill>
                <a:latin typeface="Anton"/>
                <a:ea typeface="Anton"/>
                <a:cs typeface="Anton"/>
                <a:sym typeface="Anton"/>
              </a:rPr>
              <a:t>OBJECTIVE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128725" y="4049592"/>
            <a:ext cx="3451099" cy="829076"/>
            <a:chOff x="0" y="0"/>
            <a:chExt cx="3475366" cy="83490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475367" cy="834905"/>
            </a:xfrm>
            <a:custGeom>
              <a:avLst/>
              <a:gdLst/>
              <a:ahLst/>
              <a:cxnLst/>
              <a:rect l="l" t="t" r="r" b="b"/>
              <a:pathLst>
                <a:path w="3475367" h="834905">
                  <a:moveTo>
                    <a:pt x="0" y="0"/>
                  </a:moveTo>
                  <a:lnTo>
                    <a:pt x="3475367" y="0"/>
                  </a:lnTo>
                  <a:lnTo>
                    <a:pt x="3475367" y="834905"/>
                  </a:lnTo>
                  <a:lnTo>
                    <a:pt x="0" y="834905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3475366" cy="8730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216021" y="4165184"/>
            <a:ext cx="3363803" cy="540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9"/>
              </a:lnSpc>
              <a:spcBef>
                <a:spcPct val="0"/>
              </a:spcBef>
            </a:pPr>
            <a:r>
              <a:rPr lang="en-US" sz="3206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Data Collection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28725" y="5079497"/>
            <a:ext cx="7285473" cy="1509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69"/>
              </a:lnSpc>
            </a:pPr>
            <a:r>
              <a:rPr lang="en-US" sz="226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Gather comprehensive data on the top 250 most popular e-games, including attributes like player counts, ratings and genres.</a:t>
            </a:r>
          </a:p>
          <a:p>
            <a:pPr algn="l">
              <a:lnSpc>
                <a:spcPts val="2609"/>
              </a:lnSpc>
              <a:spcBef>
                <a:spcPct val="0"/>
              </a:spcBef>
            </a:pPr>
            <a:endParaRPr lang="en-US" sz="2263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128725" y="1813971"/>
            <a:ext cx="8390634" cy="1725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31"/>
              </a:lnSpc>
            </a:pPr>
            <a:r>
              <a:rPr lang="en-US" sz="3308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 our project, we have developed an app</a:t>
            </a:r>
          </a:p>
          <a:p>
            <a:pPr algn="l">
              <a:lnSpc>
                <a:spcPts val="4631"/>
              </a:lnSpc>
            </a:pPr>
            <a:r>
              <a:rPr lang="en-US" sz="3308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that helps users discover the best </a:t>
            </a:r>
          </a:p>
          <a:p>
            <a:pPr algn="l">
              <a:lnSpc>
                <a:spcPts val="4631"/>
              </a:lnSpc>
              <a:spcBef>
                <a:spcPct val="0"/>
              </a:spcBef>
            </a:pPr>
            <a:r>
              <a:rPr lang="en-US" sz="3308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games tailored to their interests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125355" y="6606032"/>
            <a:ext cx="5019158" cy="763005"/>
            <a:chOff x="0" y="0"/>
            <a:chExt cx="5054452" cy="768371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5054452" cy="768371"/>
            </a:xfrm>
            <a:custGeom>
              <a:avLst/>
              <a:gdLst/>
              <a:ahLst/>
              <a:cxnLst/>
              <a:rect l="l" t="t" r="r" b="b"/>
              <a:pathLst>
                <a:path w="5054452" h="768371">
                  <a:moveTo>
                    <a:pt x="0" y="0"/>
                  </a:moveTo>
                  <a:lnTo>
                    <a:pt x="5054452" y="0"/>
                  </a:lnTo>
                  <a:lnTo>
                    <a:pt x="5054452" y="768371"/>
                  </a:lnTo>
                  <a:lnTo>
                    <a:pt x="0" y="768371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5054452" cy="806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216021" y="6714390"/>
            <a:ext cx="4928493" cy="540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9"/>
              </a:lnSpc>
              <a:spcBef>
                <a:spcPct val="0"/>
              </a:spcBef>
            </a:pPr>
            <a:r>
              <a:rPr lang="en-US" sz="3206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Filtering Mechanisms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28725" y="7628690"/>
            <a:ext cx="7285473" cy="1509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69"/>
              </a:lnSpc>
            </a:pPr>
            <a:r>
              <a:rPr lang="en-US" sz="2263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Develop filters to enable users to search and explore games based on criteria such as rank, cost, release year, voting scores, and personal favorites.</a:t>
            </a:r>
          </a:p>
          <a:p>
            <a:pPr algn="l">
              <a:lnSpc>
                <a:spcPts val="2609"/>
              </a:lnSpc>
              <a:spcBef>
                <a:spcPct val="0"/>
              </a:spcBef>
            </a:pPr>
            <a:endParaRPr lang="en-US" sz="2263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9144000" y="6606032"/>
            <a:ext cx="3451099" cy="829076"/>
            <a:chOff x="0" y="0"/>
            <a:chExt cx="3475366" cy="83490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475367" cy="834905"/>
            </a:xfrm>
            <a:custGeom>
              <a:avLst/>
              <a:gdLst/>
              <a:ahLst/>
              <a:cxnLst/>
              <a:rect l="l" t="t" r="r" b="b"/>
              <a:pathLst>
                <a:path w="3475367" h="834905">
                  <a:moveTo>
                    <a:pt x="0" y="0"/>
                  </a:moveTo>
                  <a:lnTo>
                    <a:pt x="3475367" y="0"/>
                  </a:lnTo>
                  <a:lnTo>
                    <a:pt x="3475367" y="834905"/>
                  </a:lnTo>
                  <a:lnTo>
                    <a:pt x="0" y="834905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3475366" cy="8730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9144000" y="6721623"/>
            <a:ext cx="3363803" cy="540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9"/>
              </a:lnSpc>
              <a:spcBef>
                <a:spcPct val="0"/>
              </a:spcBef>
            </a:pPr>
            <a:r>
              <a:rPr lang="en-US" sz="3206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Visualization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144000" y="7715587"/>
            <a:ext cx="8209964" cy="1061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1"/>
              </a:lnSpc>
              <a:spcBef>
                <a:spcPct val="0"/>
              </a:spcBef>
            </a:pPr>
            <a:r>
              <a:rPr lang="en-US" sz="2065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Create interactive visual representations to illustrate trends and insights within the gaming landscape, enhancing accessibility and understanding.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0" y="510098"/>
            <a:ext cx="1028700" cy="688156"/>
            <a:chOff x="0" y="0"/>
            <a:chExt cx="455362" cy="222091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455362" cy="222091"/>
            </a:xfrm>
            <a:custGeom>
              <a:avLst/>
              <a:gdLst/>
              <a:ahLst/>
              <a:cxnLst/>
              <a:rect l="l" t="t" r="r" b="b"/>
              <a:pathLst>
                <a:path w="455362" h="222091">
                  <a:moveTo>
                    <a:pt x="0" y="0"/>
                  </a:moveTo>
                  <a:lnTo>
                    <a:pt x="455362" y="0"/>
                  </a:lnTo>
                  <a:lnTo>
                    <a:pt x="455362" y="222091"/>
                  </a:lnTo>
                  <a:lnTo>
                    <a:pt x="0" y="222091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455362" cy="2601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6" name="Freeform 36"/>
          <p:cNvSpPr/>
          <p:nvPr/>
        </p:nvSpPr>
        <p:spPr>
          <a:xfrm>
            <a:off x="1191557" y="494828"/>
            <a:ext cx="738805" cy="700018"/>
          </a:xfrm>
          <a:custGeom>
            <a:avLst/>
            <a:gdLst/>
            <a:ahLst/>
            <a:cxnLst/>
            <a:rect l="l" t="t" r="r" b="b"/>
            <a:pathLst>
              <a:path w="738805" h="700018">
                <a:moveTo>
                  <a:pt x="0" y="0"/>
                </a:moveTo>
                <a:lnTo>
                  <a:pt x="738805" y="0"/>
                </a:lnTo>
                <a:lnTo>
                  <a:pt x="738805" y="700018"/>
                </a:lnTo>
                <a:lnTo>
                  <a:pt x="0" y="7000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3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67" y="453840"/>
            <a:ext cx="18279533" cy="826623"/>
            <a:chOff x="0" y="0"/>
            <a:chExt cx="6430656" cy="2667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30656" cy="266778"/>
            </a:xfrm>
            <a:custGeom>
              <a:avLst/>
              <a:gdLst/>
              <a:ahLst/>
              <a:cxnLst/>
              <a:rect l="l" t="t" r="r" b="b"/>
              <a:pathLst>
                <a:path w="6430656" h="266778">
                  <a:moveTo>
                    <a:pt x="0" y="0"/>
                  </a:moveTo>
                  <a:lnTo>
                    <a:pt x="6430656" y="0"/>
                  </a:lnTo>
                  <a:lnTo>
                    <a:pt x="6430656" y="266778"/>
                  </a:lnTo>
                  <a:lnTo>
                    <a:pt x="0" y="266778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430656" cy="3048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240717" y="1908683"/>
            <a:ext cx="901662" cy="854325"/>
          </a:xfrm>
          <a:custGeom>
            <a:avLst/>
            <a:gdLst/>
            <a:ahLst/>
            <a:cxnLst/>
            <a:rect l="l" t="t" r="r" b="b"/>
            <a:pathLst>
              <a:path w="901662" h="854325">
                <a:moveTo>
                  <a:pt x="0" y="0"/>
                </a:moveTo>
                <a:lnTo>
                  <a:pt x="901662" y="0"/>
                </a:lnTo>
                <a:lnTo>
                  <a:pt x="901662" y="854325"/>
                </a:lnTo>
                <a:lnTo>
                  <a:pt x="0" y="85432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36752" y="1850565"/>
            <a:ext cx="4693596" cy="5972353"/>
            <a:chOff x="0" y="0"/>
            <a:chExt cx="6258128" cy="7963138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 t="7611" b="7611"/>
            <a:stretch>
              <a:fillRect/>
            </a:stretch>
          </p:blipFill>
          <p:spPr>
            <a:xfrm>
              <a:off x="0" y="0"/>
              <a:ext cx="6258128" cy="7963138"/>
            </a:xfrm>
            <a:prstGeom prst="rect">
              <a:avLst/>
            </a:prstGeom>
          </p:spPr>
        </p:pic>
      </p:grpSp>
      <p:grpSp>
        <p:nvGrpSpPr>
          <p:cNvPr id="11" name="Group 11"/>
          <p:cNvGrpSpPr/>
          <p:nvPr/>
        </p:nvGrpSpPr>
        <p:grpSpPr>
          <a:xfrm>
            <a:off x="0" y="1850565"/>
            <a:ext cx="1096258" cy="5972353"/>
            <a:chOff x="0" y="0"/>
            <a:chExt cx="156867" cy="8546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6867" cy="854601"/>
            </a:xfrm>
            <a:custGeom>
              <a:avLst/>
              <a:gdLst/>
              <a:ahLst/>
              <a:cxnLst/>
              <a:rect l="l" t="t" r="r" b="b"/>
              <a:pathLst>
                <a:path w="156867" h="854601">
                  <a:moveTo>
                    <a:pt x="0" y="0"/>
                  </a:moveTo>
                  <a:lnTo>
                    <a:pt x="156867" y="0"/>
                  </a:lnTo>
                  <a:lnTo>
                    <a:pt x="156867" y="854601"/>
                  </a:lnTo>
                  <a:lnTo>
                    <a:pt x="0" y="854601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56867" cy="8927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8614477" y="1828721"/>
            <a:ext cx="7642961" cy="934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67"/>
              </a:lnSpc>
            </a:pPr>
            <a:r>
              <a:rPr lang="en-US" sz="5776">
                <a:solidFill>
                  <a:srgbClr val="0AD5ED"/>
                </a:solidFill>
                <a:latin typeface="Anton"/>
                <a:ea typeface="Anton"/>
                <a:cs typeface="Anton"/>
                <a:sym typeface="Anton"/>
              </a:rPr>
              <a:t>ABOUT THE DATA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240717" y="5378587"/>
            <a:ext cx="807124" cy="807124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7240717" y="7015793"/>
            <a:ext cx="807124" cy="807124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7368213" y="7219728"/>
            <a:ext cx="552131" cy="371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614477" y="3180903"/>
            <a:ext cx="8508502" cy="1962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25"/>
              </a:lnSpc>
            </a:pPr>
            <a:r>
              <a:rPr lang="en-US" sz="3732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Following websites were used to extract data :</a:t>
            </a:r>
          </a:p>
          <a:p>
            <a:pPr algn="l">
              <a:lnSpc>
                <a:spcPts val="5225"/>
              </a:lnSpc>
              <a:spcBef>
                <a:spcPct val="0"/>
              </a:spcBef>
            </a:pPr>
            <a:endParaRPr lang="en-US" sz="3732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8614477" y="7054328"/>
            <a:ext cx="7815595" cy="734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4"/>
              </a:lnSpc>
            </a:pPr>
            <a:r>
              <a:rPr lang="en-US" sz="2631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Steam Top 250 (https://steam250.com/top250)</a:t>
            </a:r>
          </a:p>
          <a:p>
            <a:pPr algn="l">
              <a:lnSpc>
                <a:spcPts val="1842"/>
              </a:lnSpc>
              <a:spcBef>
                <a:spcPct val="0"/>
              </a:spcBef>
            </a:pPr>
            <a:endParaRPr lang="en-US" sz="2631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7368213" y="5577248"/>
            <a:ext cx="552131" cy="371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96"/>
              </a:lnSpc>
              <a:spcBef>
                <a:spcPct val="0"/>
              </a:spcBef>
            </a:pPr>
            <a:r>
              <a:rPr lang="en-US" sz="2212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528160" y="5571412"/>
            <a:ext cx="7815595" cy="447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4"/>
              </a:lnSpc>
              <a:spcBef>
                <a:spcPct val="0"/>
              </a:spcBef>
            </a:pPr>
            <a:r>
              <a:rPr lang="en-US" sz="263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Wikipedia (https://www.wikipedia.org/)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3184751" y="1850565"/>
            <a:ext cx="5103249" cy="826623"/>
            <a:chOff x="0" y="0"/>
            <a:chExt cx="6430656" cy="26677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430656" cy="266778"/>
            </a:xfrm>
            <a:custGeom>
              <a:avLst/>
              <a:gdLst/>
              <a:ahLst/>
              <a:cxnLst/>
              <a:rect l="l" t="t" r="r" b="b"/>
              <a:pathLst>
                <a:path w="6430656" h="266778">
                  <a:moveTo>
                    <a:pt x="0" y="0"/>
                  </a:moveTo>
                  <a:lnTo>
                    <a:pt x="6430656" y="0"/>
                  </a:lnTo>
                  <a:lnTo>
                    <a:pt x="6430656" y="266778"/>
                  </a:lnTo>
                  <a:lnTo>
                    <a:pt x="0" y="266778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8" name="TextBox 28"/>
            <p:cNvSpPr txBox="1"/>
            <p:nvPr/>
          </p:nvSpPr>
          <p:spPr>
            <a:xfrm>
              <a:off x="0" y="-38100"/>
              <a:ext cx="6430656" cy="3048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3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40165" y="372561"/>
            <a:ext cx="11847835" cy="1094317"/>
            <a:chOff x="0" y="0"/>
            <a:chExt cx="4769729" cy="3531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69729" cy="353172"/>
            </a:xfrm>
            <a:custGeom>
              <a:avLst/>
              <a:gdLst/>
              <a:ahLst/>
              <a:cxnLst/>
              <a:rect l="l" t="t" r="r" b="b"/>
              <a:pathLst>
                <a:path w="4769729" h="353172">
                  <a:moveTo>
                    <a:pt x="0" y="0"/>
                  </a:moveTo>
                  <a:lnTo>
                    <a:pt x="4769729" y="0"/>
                  </a:lnTo>
                  <a:lnTo>
                    <a:pt x="4769729" y="353172"/>
                  </a:lnTo>
                  <a:lnTo>
                    <a:pt x="0" y="353172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769729" cy="3912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406106" y="470673"/>
            <a:ext cx="947856" cy="898094"/>
          </a:xfrm>
          <a:custGeom>
            <a:avLst/>
            <a:gdLst/>
            <a:ahLst/>
            <a:cxnLst/>
            <a:rect l="l" t="t" r="r" b="b"/>
            <a:pathLst>
              <a:path w="947856" h="898094">
                <a:moveTo>
                  <a:pt x="0" y="0"/>
                </a:moveTo>
                <a:lnTo>
                  <a:pt x="947856" y="0"/>
                </a:lnTo>
                <a:lnTo>
                  <a:pt x="947856" y="898094"/>
                </a:lnTo>
                <a:lnTo>
                  <a:pt x="0" y="898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5400000">
            <a:off x="8910124" y="2665277"/>
            <a:ext cx="1620920" cy="588655"/>
            <a:chOff x="0" y="0"/>
            <a:chExt cx="1154854" cy="4193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0" y="372561"/>
            <a:ext cx="1028700" cy="1094317"/>
            <a:chOff x="0" y="0"/>
            <a:chExt cx="4769729" cy="35317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769729" cy="353172"/>
            </a:xfrm>
            <a:custGeom>
              <a:avLst/>
              <a:gdLst/>
              <a:ahLst/>
              <a:cxnLst/>
              <a:rect l="l" t="t" r="r" b="b"/>
              <a:pathLst>
                <a:path w="4769729" h="353172">
                  <a:moveTo>
                    <a:pt x="0" y="0"/>
                  </a:moveTo>
                  <a:lnTo>
                    <a:pt x="4769729" y="0"/>
                  </a:lnTo>
                  <a:lnTo>
                    <a:pt x="4769729" y="353172"/>
                  </a:lnTo>
                  <a:lnTo>
                    <a:pt x="0" y="353172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769729" cy="3912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228600" y="4080533"/>
            <a:ext cx="8518381" cy="5306229"/>
          </a:xfrm>
          <a:custGeom>
            <a:avLst/>
            <a:gdLst/>
            <a:ahLst/>
            <a:cxnLst/>
            <a:rect l="l" t="t" r="r" b="b"/>
            <a:pathLst>
              <a:path w="8746981" h="5306229">
                <a:moveTo>
                  <a:pt x="0" y="0"/>
                </a:moveTo>
                <a:lnTo>
                  <a:pt x="8746981" y="0"/>
                </a:lnTo>
                <a:lnTo>
                  <a:pt x="8746981" y="5306229"/>
                </a:lnTo>
                <a:lnTo>
                  <a:pt x="0" y="53062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289" t="-335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640252" y="4080533"/>
            <a:ext cx="7419148" cy="5306229"/>
          </a:xfrm>
          <a:custGeom>
            <a:avLst/>
            <a:gdLst/>
            <a:ahLst/>
            <a:cxnLst/>
            <a:rect l="l" t="t" r="r" b="b"/>
            <a:pathLst>
              <a:path w="7647748" h="5306229">
                <a:moveTo>
                  <a:pt x="0" y="0"/>
                </a:moveTo>
                <a:lnTo>
                  <a:pt x="7647748" y="0"/>
                </a:lnTo>
                <a:lnTo>
                  <a:pt x="7647748" y="5306229"/>
                </a:lnTo>
                <a:lnTo>
                  <a:pt x="0" y="53062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82" t="-370" r="-582"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2521059" y="552792"/>
            <a:ext cx="5762297" cy="815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50"/>
              </a:lnSpc>
            </a:pPr>
            <a:r>
              <a:rPr lang="en-US" sz="5000">
                <a:solidFill>
                  <a:srgbClr val="0AD5ED"/>
                </a:solidFill>
                <a:latin typeface="Anton"/>
                <a:ea typeface="Anton"/>
                <a:cs typeface="Anton"/>
                <a:sym typeface="Anton"/>
              </a:rPr>
              <a:t>SCRAPING DATA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35348" y="2216130"/>
            <a:ext cx="6686033" cy="1998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0"/>
              </a:lnSpc>
            </a:pPr>
            <a:r>
              <a:rPr lang="en-US" sz="383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Using R Libraries</a:t>
            </a:r>
          </a:p>
          <a:p>
            <a:pPr algn="ctr">
              <a:lnSpc>
                <a:spcPts val="5370"/>
              </a:lnSpc>
            </a:pPr>
            <a:r>
              <a:rPr lang="en-US" sz="383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tidyverse and rvest</a:t>
            </a:r>
          </a:p>
          <a:p>
            <a:pPr algn="l">
              <a:lnSpc>
                <a:spcPts val="5370"/>
              </a:lnSpc>
              <a:spcBef>
                <a:spcPct val="0"/>
              </a:spcBef>
            </a:pPr>
            <a:r>
              <a:rPr lang="en-US" sz="383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188715" y="2347152"/>
            <a:ext cx="5814751" cy="1158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0"/>
              </a:lnSpc>
            </a:pPr>
            <a:r>
              <a:rPr lang="en-US" sz="333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Cleaned and Formatted</a:t>
            </a:r>
          </a:p>
          <a:p>
            <a:pPr algn="ctr">
              <a:lnSpc>
                <a:spcPts val="4670"/>
              </a:lnSpc>
              <a:spcBef>
                <a:spcPct val="0"/>
              </a:spcBef>
            </a:pPr>
            <a:r>
              <a:rPr lang="en-US" sz="333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Data using dplyr</a:t>
            </a:r>
          </a:p>
        </p:txBody>
      </p:sp>
      <p:grpSp>
        <p:nvGrpSpPr>
          <p:cNvPr id="17" name="Group 17"/>
          <p:cNvGrpSpPr/>
          <p:nvPr/>
        </p:nvGrpSpPr>
        <p:grpSpPr>
          <a:xfrm rot="5400000">
            <a:off x="8910124" y="6439319"/>
            <a:ext cx="1620920" cy="588655"/>
            <a:chOff x="0" y="0"/>
            <a:chExt cx="1154854" cy="41939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3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7008" b="7008"/>
          <a:stretch>
            <a:fillRect/>
          </a:stretch>
        </p:blipFill>
        <p:spPr>
          <a:xfrm>
            <a:off x="990600" y="1794399"/>
            <a:ext cx="14724981" cy="82296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797320" y="263001"/>
            <a:ext cx="15490680" cy="1287748"/>
            <a:chOff x="0" y="0"/>
            <a:chExt cx="2216606" cy="21856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16606" cy="218563"/>
            </a:xfrm>
            <a:custGeom>
              <a:avLst/>
              <a:gdLst/>
              <a:ahLst/>
              <a:cxnLst/>
              <a:rect l="l" t="t" r="r" b="b"/>
              <a:pathLst>
                <a:path w="2216606" h="218563">
                  <a:moveTo>
                    <a:pt x="0" y="0"/>
                  </a:moveTo>
                  <a:lnTo>
                    <a:pt x="2216606" y="0"/>
                  </a:lnTo>
                  <a:lnTo>
                    <a:pt x="2216606" y="218563"/>
                  </a:lnTo>
                  <a:lnTo>
                    <a:pt x="0" y="218563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216606" cy="2566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155456" y="239677"/>
            <a:ext cx="6604860" cy="986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57"/>
              </a:lnSpc>
              <a:spcBef>
                <a:spcPct val="0"/>
              </a:spcBef>
            </a:pPr>
            <a:r>
              <a:rPr lang="en-US" sz="5755" dirty="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APP OVERVIEW :-</a:t>
            </a:r>
          </a:p>
        </p:txBody>
      </p:sp>
      <p:sp>
        <p:nvSpPr>
          <p:cNvPr id="7" name="Freeform 7"/>
          <p:cNvSpPr/>
          <p:nvPr/>
        </p:nvSpPr>
        <p:spPr>
          <a:xfrm>
            <a:off x="1601320" y="327769"/>
            <a:ext cx="947856" cy="898094"/>
          </a:xfrm>
          <a:custGeom>
            <a:avLst/>
            <a:gdLst/>
            <a:ahLst/>
            <a:cxnLst/>
            <a:rect l="l" t="t" r="r" b="b"/>
            <a:pathLst>
              <a:path w="947856" h="898094">
                <a:moveTo>
                  <a:pt x="0" y="0"/>
                </a:moveTo>
                <a:lnTo>
                  <a:pt x="947856" y="0"/>
                </a:lnTo>
                <a:lnTo>
                  <a:pt x="947856" y="898094"/>
                </a:lnTo>
                <a:lnTo>
                  <a:pt x="0" y="8980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6383990" y="1564196"/>
            <a:ext cx="1904010" cy="8500421"/>
            <a:chOff x="0" y="0"/>
            <a:chExt cx="2538680" cy="11610145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7"/>
            <a:srcRect l="39649" r="27531"/>
            <a:stretch>
              <a:fillRect/>
            </a:stretch>
          </p:blipFill>
          <p:spPr>
            <a:xfrm>
              <a:off x="0" y="0"/>
              <a:ext cx="2538680" cy="11610145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-1" y="239676"/>
            <a:ext cx="1353177" cy="1287747"/>
            <a:chOff x="0" y="0"/>
            <a:chExt cx="263472" cy="21856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63472" cy="218563"/>
            </a:xfrm>
            <a:custGeom>
              <a:avLst/>
              <a:gdLst/>
              <a:ahLst/>
              <a:cxnLst/>
              <a:rect l="l" t="t" r="r" b="b"/>
              <a:pathLst>
                <a:path w="263472" h="218563">
                  <a:moveTo>
                    <a:pt x="0" y="0"/>
                  </a:moveTo>
                  <a:lnTo>
                    <a:pt x="263472" y="0"/>
                  </a:lnTo>
                  <a:lnTo>
                    <a:pt x="263472" y="218563"/>
                  </a:lnTo>
                  <a:lnTo>
                    <a:pt x="0" y="218563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63472" cy="2566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3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17841"/>
            <a:ext cx="18288000" cy="1094317"/>
            <a:chOff x="0" y="0"/>
            <a:chExt cx="6488798" cy="3531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488799" cy="353172"/>
            </a:xfrm>
            <a:custGeom>
              <a:avLst/>
              <a:gdLst/>
              <a:ahLst/>
              <a:cxnLst/>
              <a:rect l="l" t="t" r="r" b="b"/>
              <a:pathLst>
                <a:path w="6488799" h="353172">
                  <a:moveTo>
                    <a:pt x="0" y="0"/>
                  </a:moveTo>
                  <a:lnTo>
                    <a:pt x="6488799" y="0"/>
                  </a:lnTo>
                  <a:lnTo>
                    <a:pt x="6488799" y="353172"/>
                  </a:lnTo>
                  <a:lnTo>
                    <a:pt x="0" y="353172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488798" cy="3912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5400000">
            <a:off x="17608159" y="8578459"/>
            <a:ext cx="997448" cy="362234"/>
            <a:chOff x="0" y="0"/>
            <a:chExt cx="1154854" cy="4193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54854" cy="419398"/>
            </a:xfrm>
            <a:custGeom>
              <a:avLst/>
              <a:gdLst/>
              <a:ahLst/>
              <a:cxnLst/>
              <a:rect l="l" t="t" r="r" b="b"/>
              <a:pathLst>
                <a:path w="1154854" h="419398">
                  <a:moveTo>
                    <a:pt x="577427" y="0"/>
                  </a:moveTo>
                  <a:lnTo>
                    <a:pt x="1154854" y="419398"/>
                  </a:lnTo>
                  <a:lnTo>
                    <a:pt x="0" y="419398"/>
                  </a:lnTo>
                  <a:lnTo>
                    <a:pt x="577427" y="0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180446" y="156621"/>
              <a:ext cx="793962" cy="2328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144000" y="1697908"/>
            <a:ext cx="4274179" cy="4274179"/>
            <a:chOff x="0" y="0"/>
            <a:chExt cx="5698905" cy="5698905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/>
            <a:srcRect l="16666" r="16666"/>
            <a:stretch>
              <a:fillRect/>
            </a:stretch>
          </p:blipFill>
          <p:spPr>
            <a:xfrm>
              <a:off x="0" y="0"/>
              <a:ext cx="5698905" cy="5698905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13661112" y="3177076"/>
            <a:ext cx="4626888" cy="4626888"/>
            <a:chOff x="0" y="0"/>
            <a:chExt cx="6169184" cy="6169184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/>
            <a:srcRect b="19999"/>
            <a:stretch>
              <a:fillRect/>
            </a:stretch>
          </p:blipFill>
          <p:spPr>
            <a:xfrm flipH="1">
              <a:off x="0" y="0"/>
              <a:ext cx="6169184" cy="6169184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3661112" y="1697908"/>
            <a:ext cx="4626888" cy="1208895"/>
            <a:chOff x="0" y="0"/>
            <a:chExt cx="662075" cy="17298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62075" cy="172984"/>
            </a:xfrm>
            <a:custGeom>
              <a:avLst/>
              <a:gdLst/>
              <a:ahLst/>
              <a:cxnLst/>
              <a:rect l="l" t="t" r="r" b="b"/>
              <a:pathLst>
                <a:path w="662075" h="172984">
                  <a:moveTo>
                    <a:pt x="0" y="0"/>
                  </a:moveTo>
                  <a:lnTo>
                    <a:pt x="662075" y="0"/>
                  </a:lnTo>
                  <a:lnTo>
                    <a:pt x="662075" y="172984"/>
                  </a:lnTo>
                  <a:lnTo>
                    <a:pt x="0" y="172984"/>
                  </a:lnTo>
                  <a:close/>
                </a:path>
              </a:pathLst>
            </a:custGeom>
            <a:gradFill rotWithShape="1">
              <a:gsLst>
                <a:gs pos="0">
                  <a:srgbClr val="21EDA0">
                    <a:alpha val="100000"/>
                  </a:srgbClr>
                </a:gs>
                <a:gs pos="50000">
                  <a:srgbClr val="0AD5ED">
                    <a:alpha val="100000"/>
                  </a:srgbClr>
                </a:gs>
                <a:gs pos="100000">
                  <a:srgbClr val="1780F9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662075" cy="211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087267" y="6258180"/>
            <a:ext cx="2330912" cy="2330912"/>
            <a:chOff x="0" y="0"/>
            <a:chExt cx="3107883" cy="3107883"/>
          </a:xfrm>
        </p:grpSpPr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4"/>
            <a:srcRect l="16687" r="16687"/>
            <a:stretch>
              <a:fillRect/>
            </a:stretch>
          </p:blipFill>
          <p:spPr>
            <a:xfrm>
              <a:off x="0" y="0"/>
              <a:ext cx="3107883" cy="3107883"/>
            </a:xfrm>
            <a:prstGeom prst="rect">
              <a:avLst/>
            </a:prstGeom>
          </p:spPr>
        </p:pic>
      </p:grpSp>
      <p:sp>
        <p:nvSpPr>
          <p:cNvPr id="17" name="TextBox 17"/>
          <p:cNvSpPr txBox="1"/>
          <p:nvPr/>
        </p:nvSpPr>
        <p:spPr>
          <a:xfrm>
            <a:off x="1028700" y="3149983"/>
            <a:ext cx="11322772" cy="1993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138"/>
              </a:lnSpc>
            </a:pPr>
            <a:r>
              <a:rPr lang="en-US" sz="12319">
                <a:solidFill>
                  <a:srgbClr val="0AD5ED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028700" y="6271639"/>
            <a:ext cx="7244246" cy="2487937"/>
            <a:chOff x="0" y="0"/>
            <a:chExt cx="9658995" cy="3317249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9525"/>
              <a:ext cx="9658995" cy="780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636"/>
                </a:lnSpc>
              </a:pPr>
              <a:r>
                <a:rPr lang="en-US" sz="3863" b="1" spc="57">
                  <a:solidFill>
                    <a:srgbClr val="FFFFFF"/>
                  </a:solidFill>
                  <a:latin typeface="Aleo Bold"/>
                  <a:ea typeface="Aleo Bold"/>
                  <a:cs typeface="Aleo Bold"/>
                  <a:sym typeface="Aleo Bold"/>
                </a:rPr>
                <a:t>PROJECT MEMBERS :-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851494"/>
              <a:ext cx="9658995" cy="24657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46"/>
                </a:lnSpc>
              </a:pPr>
              <a:r>
                <a:rPr lang="en-US" sz="2207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Neelaksha Malik</a:t>
              </a:r>
            </a:p>
            <a:p>
              <a:pPr algn="l">
                <a:lnSpc>
                  <a:spcPts val="3046"/>
                </a:lnSpc>
              </a:pPr>
              <a:r>
                <a:rPr lang="en-US" sz="2207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Mainak Sarkar</a:t>
              </a:r>
            </a:p>
            <a:p>
              <a:pPr algn="l">
                <a:lnSpc>
                  <a:spcPts val="3046"/>
                </a:lnSpc>
              </a:pPr>
              <a:r>
                <a:rPr lang="en-US" sz="2207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Harsh Deep </a:t>
              </a:r>
            </a:p>
            <a:p>
              <a:pPr algn="l">
                <a:lnSpc>
                  <a:spcPts val="3046"/>
                </a:lnSpc>
              </a:pPr>
              <a:r>
                <a:rPr lang="en-US" sz="2207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Tenzin Tsomu</a:t>
              </a:r>
            </a:p>
            <a:p>
              <a:pPr algn="l">
                <a:lnSpc>
                  <a:spcPts val="3046"/>
                </a:lnSpc>
              </a:pPr>
              <a:endParaRPr lang="en-US" sz="2207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192</Words>
  <Application>Microsoft Office PowerPoint</Application>
  <PresentationFormat>Custom</PresentationFormat>
  <Paragraphs>39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Montserrat Light</vt:lpstr>
      <vt:lpstr>Open Sans Bold</vt:lpstr>
      <vt:lpstr>Anton</vt:lpstr>
      <vt:lpstr>Aleo Bold</vt:lpstr>
      <vt:lpstr>Canva Sans Bold</vt:lpstr>
      <vt:lpstr>Calibri</vt:lpstr>
      <vt:lpstr>Arial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Gradient Game Presentation</dc:title>
  <cp:lastModifiedBy>Harsh Deep</cp:lastModifiedBy>
  <cp:revision>4</cp:revision>
  <dcterms:created xsi:type="dcterms:W3CDTF">2006-08-16T00:00:00Z</dcterms:created>
  <dcterms:modified xsi:type="dcterms:W3CDTF">2024-11-11T13:50:12Z</dcterms:modified>
  <dc:identifier>DAGWK7zxCcQ</dc:identifier>
</cp:coreProperties>
</file>

<file path=docProps/thumbnail.jpeg>
</file>